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Welcome everyone! Today is Day 1 — we'll cover the theory behind office automation and introduce OpenClaw.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20+ channels. We'll focus on Slack/Teams.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Skills are the core concept — just a text file with instructions.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Cron is a Unix concept for scheduled tasks. The syntax is: minute hour day month weekday.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Webhooks are event-driven triggers instead of scheduled.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LIVE DEMO: Switch to terminal. Walk through the 5 steps.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LIVE DEMO: Show skill creation, cron config, manual trigger.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Walk through before/after. Classification categories are custom to each person's role.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Cron-based report generator. Data source can be anything.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Meeting scheduling is one of the most time-consuming admin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Never start from a blank page again.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Here's our roadmap for the 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Wrap up Day 1. Remind everyone what to bring tomorrow.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Icebreaker: Have people pair up and share.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Walk through the evolution of automation tools.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Emphasize contrast with traditional RPA tools.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Walk through the ROI stats. The chart on the right shows before/after comparison.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OpenClaw is open-source, runs locally, no data leaves your machine.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Walk through the architecture diagram on the right: User → Gateway → Agent → Channels.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Key differentiator: runs locally, important for compliance.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457200" y="1828800"/>
            <a:ext cx="4572000" cy="73152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457200" y="2011680"/>
            <a:ext cx="822960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Calibri"/>
              </a:defRPr>
            </a:pPr>
            <a:r>
              <a:t>Automate Your Office with 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108960"/>
            <a:ext cx="82296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200" b="0">
                <a:solidFill>
                  <a:srgbClr val="00B4D8"/>
                </a:solidFill>
                <a:latin typeface="Calibri"/>
              </a:defRPr>
            </a:pPr>
            <a:r>
              <a:t>OpenClaw for Office Managers  —  Day 1: Theory &amp; Concepts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11480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90E0EF"/>
                </a:solidFill>
                <a:latin typeface="Calibri"/>
              </a:defRPr>
            </a:pPr>
            <a:r>
              <a:t>🦞  Open Source  ·  Local-First  ·  No-Code Friendly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 / 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Channels: Where It Connects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188720"/>
            <a:ext cx="36576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💬  Slack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💬  Microsoft Teams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💬  Discord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💬  WhatsApp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💬  Telegram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💬  Signal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1188720"/>
            <a:ext cx="36576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📧  Gmail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💬  Google Chat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💬  iMessage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💬  IRC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🌐  WebChat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💬  +15 more...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4389120"/>
            <a:ext cx="82296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31520" y="4663440"/>
            <a:ext cx="7315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90E0EF"/>
                </a:solidFill>
                <a:latin typeface="Calibri"/>
              </a:defRPr>
            </a:pPr>
            <a:r>
              <a:t>Tomorrow: Connect to Slack or Teams in Lab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10 / 20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Skills: The Building Blocks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A Skill = a Markdown file (SKILL.md) telling AI what to do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Stored in: ~/.openclaw/workspace/skills/&lt;name&gt;/SKILL.md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5,400+ community skills on ClawHub registry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Write your own — describe behavior in plain English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383280"/>
            <a:ext cx="8229600" cy="2286000"/>
          </a:xfrm>
          <a:prstGeom prst="rect">
            <a:avLst/>
          </a:prstGeom>
          <a:solidFill>
            <a:srgbClr val="1215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94360" y="3474720"/>
            <a:ext cx="7955279" cy="2103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300" b="0">
                <a:solidFill>
                  <a:srgbClr val="90E0EF"/>
                </a:solidFill>
                <a:latin typeface="Consolas"/>
              </a:defRPr>
            </a:pPr>
            <a:r>
              <a:t># Email Triage — classify incoming emails</a:t>
            </a:r>
            <a:br/>
            <a:br/>
            <a:r>
              <a:t>When you receive an email:</a:t>
            </a:r>
            <a:br/>
            <a:r>
              <a:t>1. Classify: Urgent / Action Required / FYI / Spam</a:t>
            </a:r>
            <a:br/>
            <a:r>
              <a:t>2. Write a one-line summary</a:t>
            </a:r>
            <a:br/>
            <a:r>
              <a:t>3. Draft a suggested response (if Action Required)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11 / 20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Cron Jobs: Automate on Schedule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137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Run any automation at a specific time</a:t>
            </a:r>
          </a:p>
          <a:p>
            <a:pPr>
              <a:spcAft>
                <a:spcPts val="12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Standard cron syntax: minute hour day month weekday</a:t>
            </a:r>
          </a:p>
          <a:p>
            <a:pPr>
              <a:spcAft>
                <a:spcPts val="12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Perfect for: daily reports, weekly digests, monthly summaries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2926080"/>
            <a:ext cx="8229600" cy="2743200"/>
          </a:xfrm>
          <a:prstGeom prst="rect">
            <a:avLst/>
          </a:prstGeom>
          <a:solidFill>
            <a:srgbClr val="1215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94360" y="3017520"/>
            <a:ext cx="7955279" cy="256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300" b="0">
                <a:solidFill>
                  <a:srgbClr val="90E0EF"/>
                </a:solidFill>
                <a:latin typeface="Consolas"/>
              </a:defRPr>
            </a:pPr>
            <a:r>
              <a:t># Daily report at 9 AM, Monday-Friday</a:t>
            </a:r>
            <a:br/>
            <a:r>
              <a:t>cron:</a:t>
            </a:r>
            <a:br/>
            <a:r>
              <a:t>  - name: "Daily Sales Report"</a:t>
            </a:r>
            <a:br/>
            <a:r>
              <a:t>    schedule: "0 9 * * 1-5"    # 9 AM, Mon-Fri</a:t>
            </a:r>
            <a:br/>
            <a:r>
              <a:t>    agent: "main"</a:t>
            </a:r>
            <a:br/>
            <a:r>
              <a:t>    message: "Generate the daily sales summary report"</a:t>
            </a:r>
            <a:br/>
            <a:br/>
            <a:r>
              <a:t># Weekly digest every Friday at 5 PM</a:t>
            </a:r>
            <a:br/>
            <a:r>
              <a:t>    schedule: "0 17 * * 5"      # 5 PM, Friday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12 / 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Webhooks: Automate on Event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097280"/>
            <a:ext cx="4114800" cy="137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1900">
                <a:solidFill>
                  <a:srgbClr val="E0E0E8"/>
                </a:solidFill>
                <a:latin typeface="Calibri"/>
              </a:defRPr>
              <a:buChar char="●"/>
            </a:pPr>
            <a:r>
              <a:t>Trigger automation when something happens externally</a:t>
            </a:r>
          </a:p>
          <a:p>
            <a:pPr>
              <a:spcAft>
                <a:spcPts val="1200"/>
              </a:spcAft>
              <a:defRPr sz="1900">
                <a:solidFill>
                  <a:srgbClr val="E0E0E8"/>
                </a:solidFill>
                <a:latin typeface="Calibri"/>
              </a:defRPr>
              <a:buChar char="●"/>
            </a:pPr>
            <a:r>
              <a:t>Examples: Form submitted → Generate report</a:t>
            </a:r>
          </a:p>
          <a:p>
            <a:pPr>
              <a:spcAft>
                <a:spcPts val="1200"/>
              </a:spcAft>
              <a:defRPr sz="1900">
                <a:solidFill>
                  <a:srgbClr val="E0E0E8"/>
                </a:solidFill>
                <a:latin typeface="Calibri"/>
              </a:defRPr>
              <a:buChar char="●"/>
            </a:pPr>
            <a:r>
              <a:t>Any app that sends POST can trigger a webhook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2743200"/>
            <a:ext cx="4114800" cy="3200400"/>
          </a:xfrm>
          <a:prstGeom prst="rect">
            <a:avLst/>
          </a:prstGeom>
          <a:solidFill>
            <a:srgbClr val="1215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94360" y="2834640"/>
            <a:ext cx="3840480" cy="3017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300" b="0">
                <a:solidFill>
                  <a:srgbClr val="90E0EF"/>
                </a:solidFill>
                <a:latin typeface="Consolas"/>
              </a:defRPr>
            </a:pPr>
            <a:r>
              <a:t># Enable in gateway.yaml</a:t>
            </a:r>
            <a:br/>
            <a:r>
              <a:t>webhooks:</a:t>
            </a:r>
            <a:br/>
            <a:r>
              <a:t>  - name: "Report Request"</a:t>
            </a:r>
            <a:br/>
            <a:r>
              <a:t>    path: "/report-request"</a:t>
            </a:r>
            <a:br/>
            <a:br/>
            <a:r>
              <a:t># Trigger from anywhere:</a:t>
            </a:r>
            <a:br/>
            <a:r>
              <a:t>curl -X POST localhost:3000/report-request \</a:t>
            </a:r>
            <a:br/>
            <a:r>
              <a:t>  -H "Content-Type: application/json" \</a:t>
            </a:r>
            <a:br/>
            <a:r>
              <a:t>  -d '{"topic":"Q1 Sales"}'</a:t>
            </a:r>
          </a:p>
        </p:txBody>
      </p:sp>
      <p:pic>
        <p:nvPicPr>
          <p:cNvPr id="7" name="Picture 6" descr="img_webhook_pipe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914400"/>
            <a:ext cx="4114800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13 / 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23284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457200" y="914400"/>
            <a:ext cx="4572000" cy="73152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457200" y="1097280"/>
            <a:ext cx="8229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FFFFFF"/>
                </a:solidFill>
                <a:latin typeface="Calibri"/>
              </a:defRPr>
            </a:pPr>
            <a:r>
              <a:t>🔴  Live Demo: OpenClaw + Slack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103120"/>
            <a:ext cx="8229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00B4D8"/>
                </a:solidFill>
                <a:latin typeface="Calibri"/>
              </a:defRPr>
            </a:pPr>
            <a:r>
              <a:t>What we'll do right now: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74320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1. Create a Slack app and get a bot token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2. Configure OpenClaw's gateway.yaml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3. Restart the gateway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4. Send a message to the bot in Slack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5. Watch it respond in real-time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14 / 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23284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457200" y="914400"/>
            <a:ext cx="4572000" cy="73152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457200" y="1097280"/>
            <a:ext cx="8229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FFFFFF"/>
                </a:solidFill>
                <a:latin typeface="Calibri"/>
              </a:defRPr>
            </a:pPr>
            <a:r>
              <a:t>🔴  Live Demo: Daily Report via Cron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103120"/>
            <a:ext cx="8229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00B4D8"/>
                </a:solidFill>
                <a:latin typeface="Calibri"/>
              </a:defRPr>
            </a:pPr>
            <a:r>
              <a:t>What we'll do right now: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74320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1. Create a 'daily-report' skill with a prompt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2. Add a cron entry in gateway.yaml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3. Test with: openclaw cron run 'Daily Report'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4. Watch the report arrive in Slack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15 / 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Use Case 1: Email Triage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09728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6B6B"/>
                </a:solidFill>
                <a:latin typeface="Calibri"/>
              </a:defRPr>
            </a:pPr>
            <a:r>
              <a:t>BEFORE: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463040"/>
            <a:ext cx="3657600" cy="1188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400">
                <a:solidFill>
                  <a:srgbClr val="CC9999"/>
                </a:solidFill>
                <a:latin typeface="Calibri"/>
              </a:defRPr>
              <a:buChar char="●"/>
            </a:pPr>
            <a:r>
              <a:t>Manually read every email</a:t>
            </a:r>
          </a:p>
          <a:p>
            <a:pPr>
              <a:spcAft>
                <a:spcPts val="800"/>
              </a:spcAft>
              <a:defRPr sz="1400">
                <a:solidFill>
                  <a:srgbClr val="CC9999"/>
                </a:solidFill>
                <a:latin typeface="Calibri"/>
              </a:defRPr>
              <a:buChar char="●"/>
            </a:pPr>
            <a:r>
              <a:t>Decide: respond, forward, archive, delete</a:t>
            </a:r>
          </a:p>
          <a:p>
            <a:pPr>
              <a:spcAft>
                <a:spcPts val="800"/>
              </a:spcAft>
              <a:defRPr sz="1400">
                <a:solidFill>
                  <a:srgbClr val="CC9999"/>
                </a:solidFill>
                <a:latin typeface="Calibri"/>
              </a:defRPr>
              <a:buChar char="●"/>
            </a:pPr>
            <a:r>
              <a:t>Spend 1-2 hours/day on inbox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834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00C896"/>
                </a:solidFill>
                <a:latin typeface="Calibri"/>
              </a:defRPr>
            </a:pPr>
            <a:r>
              <a:t>AFTER: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200400"/>
            <a:ext cx="3657600" cy="1645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400">
                <a:solidFill>
                  <a:srgbClr val="99CCAA"/>
                </a:solidFill>
                <a:latin typeface="Calibri"/>
              </a:defRPr>
              <a:buChar char="●"/>
            </a:pPr>
            <a:r>
              <a:t>OpenClaw classifies every incoming email</a:t>
            </a:r>
          </a:p>
          <a:p>
            <a:pPr>
              <a:spcAft>
                <a:spcPts val="800"/>
              </a:spcAft>
              <a:defRPr sz="1400">
                <a:solidFill>
                  <a:srgbClr val="99CCAA"/>
                </a:solidFill>
                <a:latin typeface="Calibri"/>
              </a:defRPr>
              <a:buChar char="●"/>
            </a:pPr>
            <a:r>
              <a:t>Urgent → Slack notification</a:t>
            </a:r>
          </a:p>
          <a:p>
            <a:pPr>
              <a:spcAft>
                <a:spcPts val="800"/>
              </a:spcAft>
              <a:defRPr sz="1400">
                <a:solidFill>
                  <a:srgbClr val="99CCAA"/>
                </a:solidFill>
                <a:latin typeface="Calibri"/>
              </a:defRPr>
              <a:buChar char="●"/>
            </a:pPr>
            <a:r>
              <a:t>FYI → daily digest summary</a:t>
            </a:r>
          </a:p>
          <a:p>
            <a:pPr>
              <a:spcAft>
                <a:spcPts val="800"/>
              </a:spcAft>
              <a:defRPr sz="1400">
                <a:solidFill>
                  <a:srgbClr val="99CCAA"/>
                </a:solidFill>
                <a:latin typeface="Calibri"/>
              </a:defRPr>
              <a:buChar char="●"/>
            </a:pPr>
            <a:r>
              <a:t>Draft responses auto-prepared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5029200"/>
            <a:ext cx="41148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457200" y="5212080"/>
            <a:ext cx="4114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90E0EF"/>
                </a:solidFill>
                <a:latin typeface="Calibri"/>
              </a:defRPr>
            </a:pPr>
            <a:r>
              <a:t>~5 hours/week saved  ·  Build in Lab 3</a:t>
            </a:r>
          </a:p>
        </p:txBody>
      </p:sp>
      <p:pic>
        <p:nvPicPr>
          <p:cNvPr id="10" name="Picture 9" descr="img_email_tri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914400"/>
            <a:ext cx="4114800" cy="502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16 / 20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Use Case 2: Report Generator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097280"/>
            <a:ext cx="41148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📊  Data: CSV, Google Sheet, or database</a:t>
            </a:r>
          </a:p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     ↓</a:t>
            </a:r>
          </a:p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🤖  OpenClaw reads data, identifies trends, writes summary</a:t>
            </a:r>
          </a:p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     ↓</a:t>
            </a:r>
          </a:p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📤  Output: Slack message, email, or document</a:t>
            </a:r>
          </a:p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     ↓</a:t>
            </a:r>
          </a:p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⏰  Schedule: Every morning at 9 AM via cron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572000"/>
            <a:ext cx="41148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457200" y="4754880"/>
            <a:ext cx="4114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90E0EF"/>
                </a:solidFill>
                <a:latin typeface="Calibri"/>
              </a:defRPr>
            </a:pPr>
            <a:r>
              <a:t>2 hrs/day saved  ·  Build in Lab 2</a:t>
            </a:r>
          </a:p>
        </p:txBody>
      </p:sp>
      <p:pic>
        <p:nvPicPr>
          <p:cNvPr id="7" name="Picture 6" descr="img_cron_workfl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914400"/>
            <a:ext cx="4114800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17 / 20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Use Case 3: Meeting Scheduler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Incoming request → OpenClaw checks your calendar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Finds available slots within your preferences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Sends suggested times back via Slack/email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Once confirmed, creates the calendar invite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Sends reminder 15 min before with agenda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389120"/>
            <a:ext cx="82296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31520" y="4663440"/>
            <a:ext cx="7315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90E0EF"/>
                </a:solidFill>
                <a:latin typeface="Calibri"/>
              </a:defRPr>
            </a:pPr>
            <a:r>
              <a:t>Eliminates: 30+ back-and-forth emails per week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18 / 20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Use Case 4: Document Drafter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Trigger: Form submission, webhook, or Slack message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OpenClaw generates a first draft using your template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Output: Google Doc, Word file, or formatted message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You review and edit — never start from blank page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840480"/>
            <a:ext cx="82296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31520" y="4114800"/>
            <a:ext cx="7315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90E0EF"/>
                </a:solidFill>
                <a:latin typeface="Calibri"/>
              </a:defRPr>
            </a:pPr>
            <a:r>
              <a:t>Draft in 60 seconds vs. 30 minutes from scratch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4754880"/>
            <a:ext cx="73152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600">
                <a:solidFill>
                  <a:srgbClr val="E0E0E8"/>
                </a:solidFill>
                <a:latin typeface="Calibri"/>
              </a:defRPr>
              <a:buChar char="●"/>
            </a:pPr>
            <a:r>
              <a:t>Examples: Meeting minutes, project updates, client proposals, status reports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19 / 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Today's Agenda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Module 1: What is Office Automation? (30 min)</a:t>
            </a:r>
          </a:p>
          <a:p>
            <a:pPr>
              <a:spcAft>
                <a:spcPts val="12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Module 2: Introduction to OpenClaw (30 min)</a:t>
            </a:r>
          </a:p>
          <a:p>
            <a:pPr>
              <a:spcAft>
                <a:spcPts val="12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☕  Break (15 min)</a:t>
            </a:r>
          </a:p>
          <a:p>
            <a:pPr>
              <a:spcAft>
                <a:spcPts val="12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Module 3: Core Capabilities — Live Demo (45 min)</a:t>
            </a:r>
          </a:p>
          <a:p>
            <a:pPr>
              <a:spcAft>
                <a:spcPts val="12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Module 4: Skills &amp; Automation Patterns (30 min)</a:t>
            </a:r>
          </a:p>
          <a:p>
            <a:pPr>
              <a:spcAft>
                <a:spcPts val="12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Q&amp;A + Lab Prep (15 min)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2 / 20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23284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457200" y="914400"/>
            <a:ext cx="4572000" cy="73152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457200" y="1097280"/>
            <a:ext cx="8229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600" b="1">
                <a:solidFill>
                  <a:srgbClr val="FFFFFF"/>
                </a:solidFill>
                <a:latin typeface="Calibri"/>
              </a:defRPr>
            </a:pPr>
            <a:r>
              <a:t>Tomorrow: Hands-On Day 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011680"/>
            <a:ext cx="8229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00B4D8"/>
                </a:solidFill>
                <a:latin typeface="Calibri"/>
              </a:defRPr>
            </a:pPr>
            <a:r>
              <a:t>6 hours of building. 4 labs. 1 capstone project.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74320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Lab 1: Connect OpenClaw to Slack or Teams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Lab 2: Build a cron-based daily report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Lab 3: Create a custom email triage skill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Lab 4: Set up webhook-driven document workflow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Capstone: Automate YOUR real work task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5486400"/>
            <a:ext cx="82296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31520" y="566928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90E0EF"/>
                </a:solidFill>
                <a:latin typeface="Calibri"/>
              </a:defRPr>
            </a:pPr>
            <a:r>
              <a:t>Bring your laptop, API key, and one real task!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20 / 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23284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914400" y="1371600"/>
            <a:ext cx="73152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200" b="1">
                <a:solidFill>
                  <a:srgbClr val="FFFFFF"/>
                </a:solidFill>
                <a:latin typeface="Calibri"/>
              </a:defRPr>
            </a:pPr>
            <a:r>
              <a:t>🤔  What repetitive task wastes your time every week?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2743200"/>
            <a:ext cx="6400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000" b="0">
                <a:solidFill>
                  <a:srgbClr val="00B4D8"/>
                </a:solidFill>
                <a:latin typeface="Calibri"/>
              </a:defRPr>
            </a:pPr>
            <a:r>
              <a:t>Turn to someone next to you — share your #1 time-waster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0400" y="365760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1371600" y="4114800"/>
            <a:ext cx="64008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600">
                <a:solidFill>
                  <a:srgbClr val="E0E0E8"/>
                </a:solidFill>
                <a:latin typeface="Calibri"/>
              </a:defRPr>
              <a:buChar char="●"/>
            </a:pPr>
            <a:r>
              <a:t>"I spend 2 hours every Monday compiling reports"</a:t>
            </a:r>
          </a:p>
          <a:p>
            <a:pPr>
              <a:spcAft>
                <a:spcPts val="800"/>
              </a:spcAft>
              <a:defRPr sz="1600">
                <a:solidFill>
                  <a:srgbClr val="E0E0E8"/>
                </a:solidFill>
                <a:latin typeface="Calibri"/>
              </a:defRPr>
              <a:buChar char="●"/>
            </a:pPr>
            <a:r>
              <a:t>"I manually forward the same emails to different people"</a:t>
            </a:r>
          </a:p>
          <a:p>
            <a:pPr>
              <a:spcAft>
                <a:spcPts val="800"/>
              </a:spcAft>
              <a:defRPr sz="1600">
                <a:solidFill>
                  <a:srgbClr val="E0E0E8"/>
                </a:solidFill>
                <a:latin typeface="Calibri"/>
              </a:defRPr>
              <a:buChar char="●"/>
            </a:pPr>
            <a:r>
              <a:t>"I keep drafting the same type of document from scratch"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3 / 20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What is Office Automation?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Technology to perform repetitive office tasks without manual effort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Evolution: Macros → RPA → Scripts → AI Agents (OpenClaw)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AI agents understand natural language — no code needed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840480"/>
            <a:ext cx="82296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31520" y="4114800"/>
            <a:ext cx="73152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200" b="1">
                <a:solidFill>
                  <a:srgbClr val="90E0EF"/>
                </a:solidFill>
                <a:latin typeface="Calibri"/>
              </a:defRPr>
            </a:pPr>
            <a:r>
              <a:t>Today's office manager doesn't need to be a programmer to automate.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4 / 20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Why AI Agents Change Everything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No-code: Describe what you want in plain language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Multi-app: Connect Slack, email, calendar, files in one workflow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Adaptive: Learns from corrections and improves over time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Always-on: Runs 24/7 on your own machine — no SaaS fees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389120"/>
            <a:ext cx="82296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31520" y="4572000"/>
            <a:ext cx="7315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90E0EF"/>
                </a:solidFill>
                <a:latin typeface="Calibri"/>
              </a:defRPr>
            </a:pPr>
            <a:r>
              <a:t>Old RPA took weeks. OpenClaw takes minutes.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5 / 20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Real ROI Examples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097280"/>
            <a:ext cx="3931920" cy="3200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  <a:defRPr sz="1900">
                <a:solidFill>
                  <a:srgbClr val="E0E0E8"/>
                </a:solidFill>
                <a:latin typeface="Calibri"/>
              </a:defRPr>
              <a:buChar char="●"/>
            </a:pPr>
            <a:r>
              <a:t>📧  Save 5 hrs/week on email triage</a:t>
            </a:r>
          </a:p>
          <a:p>
            <a:pPr>
              <a:spcAft>
                <a:spcPts val="1600"/>
              </a:spcAft>
              <a:defRPr sz="1900">
                <a:solidFill>
                  <a:srgbClr val="E0E0E8"/>
                </a:solidFill>
                <a:latin typeface="Calibri"/>
              </a:defRPr>
              <a:buChar char="●"/>
            </a:pPr>
            <a:r>
              <a:t>📊  2 hrs/day → 0 (fully automated)</a:t>
            </a:r>
          </a:p>
          <a:p>
            <a:pPr>
              <a:spcAft>
                <a:spcPts val="1600"/>
              </a:spcAft>
              <a:defRPr sz="1900">
                <a:solidFill>
                  <a:srgbClr val="E0E0E8"/>
                </a:solidFill>
                <a:latin typeface="Calibri"/>
              </a:defRPr>
              <a:buChar char="●"/>
            </a:pPr>
            <a:r>
              <a:t>📅  Eliminate 30+ scheduling emails/week</a:t>
            </a:r>
          </a:p>
          <a:p>
            <a:pPr>
              <a:spcAft>
                <a:spcPts val="1600"/>
              </a:spcAft>
              <a:defRPr sz="1900">
                <a:solidFill>
                  <a:srgbClr val="E0E0E8"/>
                </a:solidFill>
                <a:latin typeface="Calibri"/>
              </a:defRPr>
              <a:buChar char="●"/>
            </a:pPr>
            <a:r>
              <a:t>📄  60-sec draft vs. 30-min from scratch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389120"/>
            <a:ext cx="393192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457200" y="4572000"/>
            <a:ext cx="393192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00C896"/>
                </a:solidFill>
                <a:latin typeface="Calibri"/>
              </a:defRPr>
            </a:pPr>
            <a:r>
              <a:t>8-12 hours saved per week per person</a:t>
            </a:r>
          </a:p>
        </p:txBody>
      </p:sp>
      <p:pic>
        <p:nvPicPr>
          <p:cNvPr id="7" name="Picture 6" descr="img_roi_comparis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14400"/>
            <a:ext cx="4389120" cy="3291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6 / 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457200" y="914400"/>
            <a:ext cx="4572000" cy="73152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457200" y="1097280"/>
            <a:ext cx="8229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600" b="1">
                <a:solidFill>
                  <a:srgbClr val="FFFFFF"/>
                </a:solidFill>
                <a:latin typeface="Calibri"/>
              </a:defRPr>
            </a:pPr>
            <a:r>
              <a:t>Meet OpenClaw 🦞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011680"/>
            <a:ext cx="8229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00B4D8"/>
                </a:solidFill>
                <a:latin typeface="Calibri"/>
              </a:defRPr>
            </a:pPr>
            <a:r>
              <a:t>Your own personal AI assistant — Any OS, Any Platform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74320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Open-source (GitHub: openclaw/openclaw)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Local-first — your data stays yours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Multi-channel: Slack, Teams, WhatsApp, Gmail &amp; more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Built-in: Cron jobs, webhooks, skills system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One command: npm install -g openclaw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7 / 20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How OpenClaw Works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097280"/>
            <a:ext cx="41148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1700">
                <a:solidFill>
                  <a:srgbClr val="E0E0E8"/>
                </a:solidFill>
                <a:latin typeface="Calibri"/>
              </a:defRPr>
              <a:buChar char="●"/>
            </a:pPr>
            <a:r>
              <a:t>You send a message (Slack, Teams, CLI, etc.)</a:t>
            </a:r>
          </a:p>
          <a:p>
            <a:pPr>
              <a:spcAft>
                <a:spcPts val="1000"/>
              </a:spcAft>
              <a:defRPr sz="1700">
                <a:solidFill>
                  <a:srgbClr val="E0E0E8"/>
                </a:solidFill>
                <a:latin typeface="Calibri"/>
              </a:defRPr>
              <a:buChar char="●"/>
            </a:pPr>
            <a:r>
              <a:t>Gateway receives and routes it</a:t>
            </a:r>
          </a:p>
          <a:p>
            <a:pPr>
              <a:spcAft>
                <a:spcPts val="1000"/>
              </a:spcAft>
              <a:defRPr sz="1700">
                <a:solidFill>
                  <a:srgbClr val="E0E0E8"/>
                </a:solidFill>
                <a:latin typeface="Calibri"/>
              </a:defRPr>
              <a:buChar char="●"/>
            </a:pPr>
            <a:r>
              <a:t>AI agent reads your SKILL.md instructions</a:t>
            </a:r>
          </a:p>
          <a:p>
            <a:pPr>
              <a:spcAft>
                <a:spcPts val="1000"/>
              </a:spcAft>
              <a:defRPr sz="1700">
                <a:solidFill>
                  <a:srgbClr val="E0E0E8"/>
                </a:solidFill>
                <a:latin typeface="Calibri"/>
              </a:defRPr>
              <a:buChar char="●"/>
            </a:pPr>
            <a:r>
              <a:t>Agent executes tools (files, browser, cron, webhooks)</a:t>
            </a:r>
          </a:p>
          <a:p>
            <a:pPr>
              <a:spcAft>
                <a:spcPts val="1000"/>
              </a:spcAft>
              <a:defRPr sz="1700">
                <a:solidFill>
                  <a:srgbClr val="E0E0E8"/>
                </a:solidFill>
                <a:latin typeface="Calibri"/>
              </a:defRPr>
              <a:buChar char="●"/>
            </a:pPr>
            <a:r>
              <a:t>Response sent back to your channel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291840"/>
            <a:ext cx="41148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457200" y="3474720"/>
            <a:ext cx="4114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90E0EF"/>
                </a:solidFill>
                <a:latin typeface="Calibri"/>
              </a:defRPr>
            </a:pPr>
            <a:r>
              <a:t>Workspace: ~/.openclaw/workspace/</a:t>
            </a:r>
          </a:p>
        </p:txBody>
      </p:sp>
      <p:pic>
        <p:nvPicPr>
          <p:cNvPr id="7" name="Picture 6" descr="img_archite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914400"/>
            <a:ext cx="4114800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8 / 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Why Local-First Matters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3200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🔒  Your data never leaves your machine unless you configure it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💰  No per-user monthly SaaS fees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🔧  Full control — modify, extend, disable anything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📡  Works offline for local automations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🏢  IT-friendly — deploy on-premise behind firewalls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9 / 20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